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302" r:id="rId3"/>
    <p:sldId id="282" r:id="rId4"/>
    <p:sldId id="283" r:id="rId5"/>
    <p:sldId id="285" r:id="rId6"/>
    <p:sldId id="304" r:id="rId7"/>
    <p:sldId id="300" r:id="rId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p:cViewPr varScale="1">
        <p:scale>
          <a:sx n="103" d="100"/>
          <a:sy n="103" d="100"/>
        </p:scale>
        <p:origin x="185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6C5CF56-79F9-453F-9046-610727A92CAE}" type="datetimeFigureOut">
              <a:rPr lang="en-GB" smtClean="0"/>
              <a:pPr/>
              <a:t>24/03/2021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6F8FF5C-FCEC-4BDD-BC27-AFCB120C233B}" type="slidenum">
              <a:rPr lang="en-GB" smtClean="0"/>
              <a:pPr/>
              <a:t>‹#›</a:t>
            </a:fld>
            <a:endParaRPr lang="en-GB" dirty="0"/>
          </a:p>
        </p:txBody>
      </p:sp>
    </p:spTree>
    <p:extLst>
      <p:ext uri="{BB962C8B-B14F-4D97-AF65-F5344CB8AC3E}">
        <p14:creationId xmlns:p14="http://schemas.microsoft.com/office/powerpoint/2010/main" val="215256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8578D67-EED2-4275-99B1-94C8804B3FFD}" type="datetime1">
              <a:rPr lang="en-GB" smtClean="0"/>
              <a:t>24/03/2021</a:t>
            </a:fld>
            <a:endParaRPr lang="en-GB" dirty="0"/>
          </a:p>
        </p:txBody>
      </p:sp>
      <p:sp>
        <p:nvSpPr>
          <p:cNvPr id="8" name="Slide Number Placeholder 7"/>
          <p:cNvSpPr>
            <a:spLocks noGrp="1"/>
          </p:cNvSpPr>
          <p:nvPr>
            <p:ph type="sldNum" sz="quarter" idx="11"/>
          </p:nvPr>
        </p:nvSpPr>
        <p:spPr/>
        <p:txBody>
          <a:bodyPr/>
          <a:lstStyle/>
          <a:p>
            <a:fld id="{80E689B2-53F7-4CF7-8AB1-392482ACBAA6}"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F23E4-96B8-4E43-A33E-5D924AFD7C8E}" type="datetime1">
              <a:rPr lang="en-GB" smtClean="0"/>
              <a:t>24/03/2021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29A11-BCB5-4EA5-8E0E-0A84D856C605}" type="datetime1">
              <a:rPr lang="en-GB" smtClean="0"/>
              <a:t>24/03/2021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720A1-5287-4407-8F1F-D7406A8B8EB0}" type="datetime1">
              <a:rPr lang="en-GB" smtClean="0"/>
              <a:t>24/03/2021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6D8AD-5F8F-4861-8CB2-413CD89F8B19}" type="datetime1">
              <a:rPr lang="en-GB" smtClean="0"/>
              <a:t>24/03/2021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E689B2-53F7-4CF7-8AB1-392482ACBAA6}" type="slidenum">
              <a:rPr lang="en-GB" smtClean="0"/>
              <a:pPr/>
              <a:t>‹#›</a:t>
            </a:fld>
            <a:endParaRPr lang="en-GB"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B1E5EF-C51A-4D82-957F-79E5480B58D4}" type="datetime1">
              <a:rPr lang="en-GB" smtClean="0"/>
              <a:t>24/03/2021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E689B2-53F7-4CF7-8AB1-392482ACBAA6}" type="slidenum">
              <a:rPr lang="en-GB" smtClean="0"/>
              <a:pPr/>
              <a:t>‹#›</a:t>
            </a:fld>
            <a:endParaRPr lang="en-GB"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F998120-E66C-47AF-ADCA-C95A45B1BFD4}" type="datetime1">
              <a:rPr lang="en-GB" smtClean="0"/>
              <a:t>24/03/2021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0E689B2-53F7-4CF7-8AB1-392482ACBAA6}" type="slidenum">
              <a:rPr lang="en-GB" smtClean="0"/>
              <a:pPr/>
              <a:t>‹#›</a:t>
            </a:fld>
            <a:endParaRPr lang="en-GB"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05B72E-AE0C-4E16-B2DF-0AB297199FD4}" type="datetime1">
              <a:rPr lang="en-GB" smtClean="0"/>
              <a:t>24/03/2021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1AD04-5A4C-4591-BDF7-CD4DCBB096B1}" type="datetime1">
              <a:rPr lang="en-GB" smtClean="0"/>
              <a:t>24/03/2021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964C6-8E7C-4B35-AC5E-D6B536BC0391}" type="datetime1">
              <a:rPr lang="en-GB" smtClean="0"/>
              <a:t>24/03/2021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9A276-8F03-4D42-83F3-6529783ECB47}" type="datetime1">
              <a:rPr lang="en-GB" smtClean="0"/>
              <a:t>24/03/2021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E689B2-53F7-4CF7-8AB1-392482ACBAA6}"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603A49-78E0-4E1E-B3A1-4E494E754ECB}" type="datetime1">
              <a:rPr lang="en-GB" smtClean="0"/>
              <a:t>24/03/2021</a:t>
            </a:fld>
            <a:endParaRPr lang="en-GB"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0E689B2-53F7-4CF7-8AB1-392482ACBAA6}" type="slidenum">
              <a:rPr lang="en-GB" smtClean="0"/>
              <a:pPr/>
              <a:t>‹#›</a:t>
            </a:fld>
            <a:endParaRPr lang="en-GB"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46434615"/>
              </p:ext>
            </p:extLst>
          </p:nvPr>
        </p:nvGraphicFramePr>
        <p:xfrm>
          <a:off x="219929" y="1326002"/>
          <a:ext cx="8568952" cy="1229646"/>
        </p:xfrm>
        <a:graphic>
          <a:graphicData uri="http://schemas.openxmlformats.org/drawingml/2006/table">
            <a:tbl>
              <a:tblPr firstRow="1" firstCol="1" bandRow="1"/>
              <a:tblGrid>
                <a:gridCol w="8568952">
                  <a:extLst>
                    <a:ext uri="{9D8B030D-6E8A-4147-A177-3AD203B41FA5}">
                      <a16:colId xmlns:a16="http://schemas.microsoft.com/office/drawing/2014/main" val="20000"/>
                    </a:ext>
                  </a:extLst>
                </a:gridCol>
              </a:tblGrid>
              <a:tr h="216024">
                <a:tc>
                  <a:txBody>
                    <a:bodyPr/>
                    <a:lstStyle/>
                    <a:p>
                      <a:pPr algn="just">
                        <a:spcBef>
                          <a:spcPts val="600"/>
                        </a:spcBef>
                        <a:spcAft>
                          <a:spcPts val="600"/>
                        </a:spcAft>
                        <a:tabLst>
                          <a:tab pos="3014345" algn="l"/>
                        </a:tabLst>
                      </a:pPr>
                      <a:r>
                        <a:rPr lang="en-US" sz="700" dirty="0">
                          <a:effectLst/>
                          <a:latin typeface="Cambria"/>
                          <a:ea typeface="Times New Roman"/>
                          <a:cs typeface="Cambria"/>
                        </a:rPr>
                        <a:t>	</a:t>
                      </a:r>
                      <a:endParaRPr lang="en-US" sz="1500" dirty="0">
                        <a:effectLst/>
                        <a:latin typeface="Cambria"/>
                        <a:ea typeface="Times New Roman"/>
                        <a:cs typeface="Cambria"/>
                      </a:endParaRPr>
                    </a:p>
                  </a:txBody>
                  <a:tcPr marL="56061" marR="560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717452">
                <a:tc>
                  <a:txBody>
                    <a:bodyPr/>
                    <a:lstStyle/>
                    <a:p>
                      <a:pPr algn="ctr">
                        <a:spcBef>
                          <a:spcPts val="600"/>
                        </a:spcBef>
                        <a:spcAft>
                          <a:spcPts val="600"/>
                        </a:spcAft>
                        <a:tabLst>
                          <a:tab pos="635000" algn="l"/>
                        </a:tabLst>
                      </a:pPr>
                      <a:r>
                        <a:rPr lang="en-US" sz="300" b="1" dirty="0">
                          <a:solidFill>
                            <a:srgbClr val="FFFFFF"/>
                          </a:solidFill>
                          <a:effectLst/>
                          <a:latin typeface="Calibri" panose="020F0502020204030204" pitchFamily="34" charset="0"/>
                          <a:ea typeface="Times New Roman"/>
                          <a:cs typeface="Cambria"/>
                        </a:rPr>
                        <a:t> </a:t>
                      </a:r>
                      <a:endParaRPr lang="en-GB" sz="1000" dirty="0">
                        <a:effectLst/>
                        <a:latin typeface="Calibri" panose="020F0502020204030204" pitchFamily="34" charset="0"/>
                        <a:ea typeface="Times New Roman"/>
                        <a:cs typeface="Times New Roman"/>
                      </a:endParaRPr>
                    </a:p>
                    <a:p>
                      <a:pPr algn="ctr">
                        <a:spcBef>
                          <a:spcPts val="600"/>
                        </a:spcBef>
                        <a:spcAft>
                          <a:spcPts val="600"/>
                        </a:spcAft>
                        <a:tabLst>
                          <a:tab pos="635000" algn="l"/>
                        </a:tabLst>
                      </a:pPr>
                      <a:r>
                        <a:rPr lang="en-US" sz="1600" b="1" dirty="0">
                          <a:effectLst/>
                          <a:latin typeface="Calibri" panose="020F0502020204030204" pitchFamily="34" charset="0"/>
                          <a:ea typeface="Times New Roman"/>
                          <a:cs typeface="Cambria"/>
                        </a:rPr>
                        <a:t>Healthy Early Years London (HEYL) Silver Award for Health, Wellbeing and Education</a:t>
                      </a:r>
                      <a:endParaRPr lang="en-GB" sz="1000" dirty="0">
                        <a:effectLst/>
                        <a:latin typeface="Calibri" panose="020F0502020204030204" pitchFamily="34" charset="0"/>
                        <a:ea typeface="Times New Roman"/>
                        <a:cs typeface="Times New Roman"/>
                      </a:endParaRPr>
                    </a:p>
                  </a:txBody>
                  <a:tcPr marL="56061" marR="560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96170">
                <a:tc>
                  <a:txBody>
                    <a:bodyPr/>
                    <a:lstStyle/>
                    <a:p>
                      <a:pPr marL="0" marR="0" lvl="0" indent="0" algn="ctr" defTabSz="914400" rtl="0" eaLnBrk="1" fontAlgn="auto" latinLnBrk="0" hangingPunct="1">
                        <a:lnSpc>
                          <a:spcPct val="100000"/>
                        </a:lnSpc>
                        <a:spcBef>
                          <a:spcPts val="600"/>
                        </a:spcBef>
                        <a:spcAft>
                          <a:spcPts val="600"/>
                        </a:spcAft>
                        <a:buClrTx/>
                        <a:buSzTx/>
                        <a:buFontTx/>
                        <a:buNone/>
                        <a:tabLst>
                          <a:tab pos="635000" algn="l"/>
                        </a:tabLst>
                        <a:defRPr/>
                      </a:pPr>
                      <a:r>
                        <a:rPr kumimoji="0" lang="en-GB" sz="1600" b="1" i="0" u="none" strike="noStrike" kern="1200" cap="none" spc="0" normalizeH="0" baseline="0" noProof="0" dirty="0">
                          <a:ln>
                            <a:noFill/>
                          </a:ln>
                          <a:solidFill>
                            <a:prstClr val="black"/>
                          </a:solidFill>
                          <a:effectLst/>
                          <a:uLnTx/>
                          <a:uFillTx/>
                          <a:latin typeface="Calibri"/>
                          <a:ea typeface="Times New Roman"/>
                          <a:cs typeface="Cambria"/>
                        </a:rPr>
                        <a:t>Healthy Early Years London Silver Award Case Study/Learning Journey Template</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Times New Roman"/>
                        <a:cs typeface="Times New Roman"/>
                      </a:endParaRPr>
                    </a:p>
                  </a:txBody>
                  <a:tcPr marL="56061" marR="560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1"/>
          </p:nvPr>
        </p:nvSpPr>
        <p:spPr/>
        <p:txBody>
          <a:bodyPr/>
          <a:lstStyle/>
          <a:p>
            <a:fld id="{80E689B2-53F7-4CF7-8AB1-392482ACBAA6}" type="slidenum">
              <a:rPr lang="en-GB" smtClean="0"/>
              <a:pPr/>
              <a:t>1</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01470200"/>
              </p:ext>
            </p:extLst>
          </p:nvPr>
        </p:nvGraphicFramePr>
        <p:xfrm>
          <a:off x="332354" y="5085184"/>
          <a:ext cx="8344101" cy="250638"/>
        </p:xfrm>
        <a:graphic>
          <a:graphicData uri="http://schemas.openxmlformats.org/drawingml/2006/table">
            <a:tbl>
              <a:tblPr firstRow="1" firstCol="1" bandRow="1"/>
              <a:tblGrid>
                <a:gridCol w="2016312">
                  <a:extLst>
                    <a:ext uri="{9D8B030D-6E8A-4147-A177-3AD203B41FA5}">
                      <a16:colId xmlns:a16="http://schemas.microsoft.com/office/drawing/2014/main" val="3059273363"/>
                    </a:ext>
                  </a:extLst>
                </a:gridCol>
                <a:gridCol w="2880320">
                  <a:extLst>
                    <a:ext uri="{9D8B030D-6E8A-4147-A177-3AD203B41FA5}">
                      <a16:colId xmlns:a16="http://schemas.microsoft.com/office/drawing/2014/main" val="2677675364"/>
                    </a:ext>
                  </a:extLst>
                </a:gridCol>
                <a:gridCol w="936104">
                  <a:extLst>
                    <a:ext uri="{9D8B030D-6E8A-4147-A177-3AD203B41FA5}">
                      <a16:colId xmlns:a16="http://schemas.microsoft.com/office/drawing/2014/main" val="896971884"/>
                    </a:ext>
                  </a:extLst>
                </a:gridCol>
                <a:gridCol w="2511365">
                  <a:extLst>
                    <a:ext uri="{9D8B030D-6E8A-4147-A177-3AD203B41FA5}">
                      <a16:colId xmlns:a16="http://schemas.microsoft.com/office/drawing/2014/main" val="3283052934"/>
                    </a:ext>
                  </a:extLst>
                </a:gridCol>
              </a:tblGrid>
              <a:tr h="250638">
                <a:tc>
                  <a:txBody>
                    <a:bodyPr/>
                    <a:lstStyle/>
                    <a:p>
                      <a:pPr algn="l">
                        <a:spcBef>
                          <a:spcPts val="600"/>
                        </a:spcBef>
                        <a:spcAft>
                          <a:spcPts val="600"/>
                        </a:spcAft>
                      </a:pPr>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Name of setting /childminder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F243E"/>
                    </a:solidFill>
                  </a:tcPr>
                </a:tc>
                <a:tc>
                  <a:txBody>
                    <a:bodyPr/>
                    <a:lstStyle/>
                    <a:p>
                      <a:pPr algn="l">
                        <a:spcBef>
                          <a:spcPts val="600"/>
                        </a:spcBef>
                        <a:spcAft>
                          <a:spcPts val="600"/>
                        </a:spcAft>
                      </a:pPr>
                      <a:r>
                        <a:rPr lang="en-US"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Northcote House </a:t>
                      </a:r>
                      <a:endParaRPr lang="en-GB" sz="1200" b="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spcBef>
                          <a:spcPts val="600"/>
                        </a:spcBef>
                        <a:spcAft>
                          <a:spcPts val="600"/>
                        </a:spcAft>
                      </a:pPr>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Borough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F243E"/>
                    </a:solidFill>
                  </a:tcPr>
                </a:tc>
                <a:tc>
                  <a:txBody>
                    <a:bodyPr/>
                    <a:lstStyle/>
                    <a:p>
                      <a:pPr algn="l">
                        <a:spcBef>
                          <a:spcPts val="600"/>
                        </a:spcBef>
                        <a:spcAft>
                          <a:spcPts val="600"/>
                        </a:spcAft>
                      </a:pPr>
                      <a:r>
                        <a:rPr lang="en-US"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Wandsworth </a:t>
                      </a:r>
                      <a:endParaRPr lang="en-GB"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4847416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91098634"/>
              </p:ext>
            </p:extLst>
          </p:nvPr>
        </p:nvGraphicFramePr>
        <p:xfrm>
          <a:off x="323440" y="5586141"/>
          <a:ext cx="8399277" cy="579120"/>
        </p:xfrm>
        <a:graphic>
          <a:graphicData uri="http://schemas.openxmlformats.org/drawingml/2006/table">
            <a:tbl>
              <a:tblPr firstRow="1" firstCol="1" bandRow="1"/>
              <a:tblGrid>
                <a:gridCol w="4680608">
                  <a:extLst>
                    <a:ext uri="{9D8B030D-6E8A-4147-A177-3AD203B41FA5}">
                      <a16:colId xmlns:a16="http://schemas.microsoft.com/office/drawing/2014/main" val="2666838862"/>
                    </a:ext>
                  </a:extLst>
                </a:gridCol>
                <a:gridCol w="3718669">
                  <a:extLst>
                    <a:ext uri="{9D8B030D-6E8A-4147-A177-3AD203B41FA5}">
                      <a16:colId xmlns:a16="http://schemas.microsoft.com/office/drawing/2014/main" val="2024812308"/>
                    </a:ext>
                  </a:extLst>
                </a:gridCol>
              </a:tblGrid>
              <a:tr h="285750">
                <a:tc>
                  <a:txBody>
                    <a:bodyPr/>
                    <a:lstStyle/>
                    <a:p>
                      <a:pPr algn="l">
                        <a:spcBef>
                          <a:spcPts val="600"/>
                        </a:spcBef>
                        <a:spcAft>
                          <a:spcPts val="60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HEYL Silver Award health, wellbeing and education priority:</a:t>
                      </a:r>
                      <a:endPar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600"/>
                        </a:spcBef>
                        <a:spcAft>
                          <a:spcPts val="60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 settings and childminders)</a:t>
                      </a:r>
                      <a:endPar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F243E"/>
                    </a:solidFill>
                  </a:tcPr>
                </a:tc>
                <a:tc>
                  <a:txBody>
                    <a:bodyPr/>
                    <a:lstStyle/>
                    <a:p>
                      <a:pPr algn="l">
                        <a:spcBef>
                          <a:spcPts val="600"/>
                        </a:spcBef>
                        <a:spcAft>
                          <a:spcPts val="600"/>
                        </a:spcAft>
                      </a:pPr>
                      <a:r>
                        <a:rPr lang="en-US" sz="1200" i="0" dirty="0">
                          <a:effectLst/>
                          <a:latin typeface="Century Gothic" panose="020B0502020202020204" pitchFamily="34" charset="0"/>
                          <a:ea typeface="Times New Roman" panose="02020603050405020304" pitchFamily="18" charset="0"/>
                          <a:cs typeface="Calibri" panose="020F0502020204030204" pitchFamily="34" charset="0"/>
                        </a:rPr>
                        <a:t>Healthy Eating, including farm to fork process.</a:t>
                      </a:r>
                      <a:endParaRPr lang="en-GB" sz="1200" i="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830628174"/>
                  </a:ext>
                </a:extLst>
              </a:tr>
            </a:tbl>
          </a:graphicData>
        </a:graphic>
      </p:graphicFrame>
      <p:sp>
        <p:nvSpPr>
          <p:cNvPr id="3" name="Rectangle 2">
            <a:extLst>
              <a:ext uri="{FF2B5EF4-FFF2-40B4-BE49-F238E27FC236}">
                <a16:creationId xmlns:a16="http://schemas.microsoft.com/office/drawing/2014/main" id="{1AC9B346-CE65-4C24-9E7F-43B58C368335}"/>
              </a:ext>
            </a:extLst>
          </p:cNvPr>
          <p:cNvSpPr/>
          <p:nvPr/>
        </p:nvSpPr>
        <p:spPr>
          <a:xfrm>
            <a:off x="3021192" y="757536"/>
            <a:ext cx="3003771" cy="438582"/>
          </a:xfrm>
          <a:prstGeom prst="rect">
            <a:avLst/>
          </a:prstGeom>
        </p:spPr>
        <p:txBody>
          <a:bodyPr wrap="none">
            <a:spAutoFit/>
          </a:bodyPr>
          <a:lstStyle/>
          <a:p>
            <a:pPr algn="ctr">
              <a:lnSpc>
                <a:spcPct val="150000"/>
              </a:lnSpc>
              <a:spcAft>
                <a:spcPts val="0"/>
              </a:spcAft>
            </a:pPr>
            <a:r>
              <a:rPr lang="en-GB" sz="1500" b="1" dirty="0">
                <a:solidFill>
                  <a:srgbClr val="000000"/>
                </a:solidFill>
                <a:latin typeface="Foundry Form Sans" panose="02000503050000020004" pitchFamily="2" charset="0"/>
                <a:ea typeface="Times New Roman" panose="02020603050405020304" pitchFamily="18" charset="0"/>
                <a:cs typeface="Aktiv Grotesk"/>
              </a:rPr>
              <a:t>HEALTHY EARLY YEARS LONDON</a:t>
            </a:r>
            <a:endParaRPr lang="en-GB" sz="1100" b="1" u="sng" dirty="0">
              <a:effectLst/>
              <a:latin typeface="Arial" panose="020B0604020202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A97246AE-94D9-4FC9-AF3A-E577D32C3E2B}"/>
              </a:ext>
            </a:extLst>
          </p:cNvPr>
          <p:cNvPicPr>
            <a:picLocks noChangeAspect="1"/>
          </p:cNvPicPr>
          <p:nvPr/>
        </p:nvPicPr>
        <p:blipFill>
          <a:blip r:embed="rId2"/>
          <a:stretch>
            <a:fillRect/>
          </a:stretch>
        </p:blipFill>
        <p:spPr>
          <a:xfrm>
            <a:off x="3275855" y="2702352"/>
            <a:ext cx="2749107" cy="1827785"/>
          </a:xfrm>
          <a:prstGeom prst="rect">
            <a:avLst/>
          </a:prstGeom>
        </p:spPr>
      </p:pic>
    </p:spTree>
    <p:extLst>
      <p:ext uri="{BB962C8B-B14F-4D97-AF65-F5344CB8AC3E}">
        <p14:creationId xmlns:p14="http://schemas.microsoft.com/office/powerpoint/2010/main" val="244785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39552"/>
          </a:xfrm>
        </p:spPr>
        <p:txBody>
          <a:bodyPr/>
          <a:lstStyle/>
          <a:p>
            <a:pPr>
              <a:lnSpc>
                <a:spcPct val="100000"/>
              </a:lnSpc>
              <a:spcBef>
                <a:spcPts val="600"/>
              </a:spcBef>
              <a:spcAft>
                <a:spcPts val="600"/>
              </a:spcAft>
            </a:pPr>
            <a:r>
              <a:rPr lang="en-GB" sz="2500" b="1" dirty="0">
                <a:solidFill>
                  <a:schemeClr val="bg1">
                    <a:lumMod val="65000"/>
                  </a:schemeClr>
                </a:solidFill>
                <a:effectLst/>
                <a:latin typeface="Century Gothic" panose="020B0502020202020204" pitchFamily="34" charset="0"/>
                <a:ea typeface="Times New Roman"/>
                <a:cs typeface="Calibri"/>
              </a:rPr>
              <a:t>Information about Northcote House </a:t>
            </a:r>
            <a:br>
              <a:rPr lang="en-GB" sz="2500" dirty="0">
                <a:solidFill>
                  <a:schemeClr val="bg1">
                    <a:lumMod val="65000"/>
                  </a:schemeClr>
                </a:solidFill>
                <a:effectLst/>
                <a:latin typeface="Calibri" panose="020F0502020204030204" pitchFamily="34" charset="0"/>
                <a:ea typeface="Times New Roman"/>
                <a:cs typeface="Times New Roman"/>
              </a:rPr>
            </a:br>
            <a:endParaRPr lang="en-GB" sz="1800" b="1" dirty="0">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80E689B2-53F7-4CF7-8AB1-392482ACBAA6}" type="slidenum">
              <a:rPr lang="en-GB" smtClean="0"/>
              <a:pPr/>
              <a:t>2</a:t>
            </a:fld>
            <a:endParaRPr lang="en-GB" dirty="0"/>
          </a:p>
        </p:txBody>
      </p:sp>
      <p:sp>
        <p:nvSpPr>
          <p:cNvPr id="9" name="Content Placeholder 8"/>
          <p:cNvSpPr>
            <a:spLocks noGrp="1"/>
          </p:cNvSpPr>
          <p:nvPr>
            <p:ph idx="1"/>
          </p:nvPr>
        </p:nvSpPr>
        <p:spPr>
          <a:xfrm>
            <a:off x="457200" y="1988840"/>
            <a:ext cx="8229600" cy="4137323"/>
          </a:xfrm>
        </p:spPr>
        <p:txBody>
          <a:bodyPr>
            <a:normAutofit fontScale="92500" lnSpcReduction="10000"/>
          </a:bodyPr>
          <a:lstStyle/>
          <a:p>
            <a:pPr marL="0" indent="0">
              <a:buNone/>
            </a:pPr>
            <a:r>
              <a:rPr lang="en-US" sz="2000" dirty="0">
                <a:solidFill>
                  <a:schemeClr val="tx1"/>
                </a:solidFill>
                <a:latin typeface="Century Gothic" panose="020B0502020202020204" pitchFamily="34" charset="0"/>
                <a:cs typeface="Calibri" panose="020F0502020204030204" pitchFamily="34" charset="0"/>
              </a:rPr>
              <a:t>We are a private day nursery situated near Clapham Junction Station.</a:t>
            </a:r>
          </a:p>
          <a:p>
            <a:pPr marL="0" indent="0">
              <a:buNone/>
            </a:pPr>
            <a:r>
              <a:rPr lang="en-US" sz="2000" dirty="0">
                <a:solidFill>
                  <a:schemeClr val="tx1"/>
                </a:solidFill>
                <a:latin typeface="Century Gothic" panose="020B0502020202020204" pitchFamily="34" charset="0"/>
                <a:cs typeface="Calibri" panose="020F0502020204030204" pitchFamily="34" charset="0"/>
              </a:rPr>
              <a:t>Our Vision is:</a:t>
            </a:r>
          </a:p>
          <a:p>
            <a:endParaRPr lang="en-US" sz="2000" dirty="0">
              <a:solidFill>
                <a:schemeClr val="tx1"/>
              </a:solidFill>
              <a:latin typeface="Century Gothic" panose="020B0502020202020204" pitchFamily="34" charset="0"/>
              <a:cs typeface="Calibri" panose="020F0502020204030204" pitchFamily="34" charset="0"/>
            </a:endParaRPr>
          </a:p>
          <a:p>
            <a:r>
              <a:rPr lang="en-US" sz="2000" dirty="0">
                <a:solidFill>
                  <a:schemeClr val="tx1"/>
                </a:solidFill>
                <a:latin typeface="Century Gothic" panose="020B0502020202020204" pitchFamily="34" charset="0"/>
                <a:cs typeface="Calibri" panose="020F0502020204030204" pitchFamily="34" charset="0"/>
              </a:rPr>
              <a:t>To enable all children to learn through a diverse range of  real life experiences and resources, in the setting and when exploring the local community, alongside the parents and carers as the first educators of their children.</a:t>
            </a:r>
            <a:endParaRPr lang="en-GB" sz="2000" dirty="0">
              <a:solidFill>
                <a:schemeClr val="tx1"/>
              </a:solidFill>
              <a:latin typeface="Century Gothic" panose="020B0502020202020204" pitchFamily="34" charset="0"/>
              <a:cs typeface="Calibri" panose="020F0502020204030204" pitchFamily="34" charset="0"/>
            </a:endParaRPr>
          </a:p>
          <a:p>
            <a:r>
              <a:rPr lang="en-US" sz="2000" dirty="0">
                <a:solidFill>
                  <a:schemeClr val="tx1"/>
                </a:solidFill>
                <a:latin typeface="Century Gothic" panose="020B0502020202020204" pitchFamily="34" charset="0"/>
                <a:cs typeface="Calibri" panose="020F0502020204030204" pitchFamily="34" charset="0"/>
              </a:rPr>
              <a:t>Whilst empowering the staff team to develop their knowledge, and understanding to provide consistent outstanding quality of education.</a:t>
            </a:r>
            <a:endParaRPr lang="en-GB" sz="2000" dirty="0">
              <a:solidFill>
                <a:schemeClr val="tx1"/>
              </a:solidFill>
              <a:latin typeface="Century Gothic" panose="020B0502020202020204" pitchFamily="34" charset="0"/>
              <a:cs typeface="Calibri" panose="020F0502020204030204" pitchFamily="34" charset="0"/>
            </a:endParaRPr>
          </a:p>
          <a:p>
            <a:r>
              <a:rPr lang="en-US" sz="2000" dirty="0">
                <a:solidFill>
                  <a:schemeClr val="tx1"/>
                </a:solidFill>
                <a:latin typeface="Century Gothic" panose="020B0502020202020204" pitchFamily="34" charset="0"/>
                <a:cs typeface="Calibri" panose="020F0502020204030204" pitchFamily="34" charset="0"/>
              </a:rPr>
              <a:t>This will then provide the children with independence, enriching opportunities and the recall of experiences, and this then ensures the children are  ready for the next stage of learning.</a:t>
            </a:r>
            <a:endParaRPr lang="en-GB" sz="2000" dirty="0">
              <a:solidFill>
                <a:schemeClr val="tx1"/>
              </a:solidFill>
              <a:latin typeface="Century Gothic" panose="020B0502020202020204" pitchFamily="34" charset="0"/>
              <a:cs typeface="Calibri" panose="020F0502020204030204" pitchFamily="34" charset="0"/>
            </a:endParaRPr>
          </a:p>
          <a:p>
            <a:endParaRPr lang="en-GB" sz="17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8916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GB" sz="2500" b="1" dirty="0">
                <a:solidFill>
                  <a:schemeClr val="bg1">
                    <a:lumMod val="65000"/>
                  </a:schemeClr>
                </a:solidFill>
                <a:effectLst/>
                <a:latin typeface="Century Gothic" panose="020B0502020202020204" pitchFamily="34" charset="0"/>
              </a:rPr>
              <a:t>Starting points; the needs we identified</a:t>
            </a:r>
            <a:endParaRPr lang="en-GB" sz="1800" b="1" i="1" dirty="0">
              <a:solidFill>
                <a:schemeClr val="tx1"/>
              </a:solidFill>
              <a:effectLst/>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80E689B2-53F7-4CF7-8AB1-392482ACBAA6}" type="slidenum">
              <a:rPr lang="en-GB" smtClean="0"/>
              <a:pPr/>
              <a:t>3</a:t>
            </a:fld>
            <a:endParaRPr lang="en-GB" dirty="0"/>
          </a:p>
        </p:txBody>
      </p:sp>
      <p:sp>
        <p:nvSpPr>
          <p:cNvPr id="6" name="Content Placeholder 2"/>
          <p:cNvSpPr>
            <a:spLocks noGrp="1"/>
          </p:cNvSpPr>
          <p:nvPr>
            <p:ph idx="1"/>
          </p:nvPr>
        </p:nvSpPr>
        <p:spPr>
          <a:xfrm>
            <a:off x="564890" y="2242621"/>
            <a:ext cx="8229600" cy="4282723"/>
          </a:xfrm>
        </p:spPr>
        <p:txBody>
          <a:bodyPr>
            <a:normAutofit lnSpcReduction="10000"/>
          </a:bodyPr>
          <a:lstStyle/>
          <a:p>
            <a:r>
              <a:rPr lang="en-US" sz="1800" dirty="0">
                <a:solidFill>
                  <a:schemeClr val="tx1"/>
                </a:solidFill>
                <a:cs typeface="Calibri" panose="020F0502020204030204" pitchFamily="34" charset="0"/>
              </a:rPr>
              <a:t>As we completed the HEYL audit we realised that the children need a greater understanding of where the food that is cooked and served here comes from. We also spoke about portion control and what are healthy and unhealthy foods.</a:t>
            </a:r>
          </a:p>
          <a:p>
            <a:r>
              <a:rPr lang="en-US" sz="1800" dirty="0">
                <a:solidFill>
                  <a:schemeClr val="tx1"/>
                </a:solidFill>
                <a:cs typeface="Calibri" panose="020F0502020204030204" pitchFamily="34" charset="0"/>
              </a:rPr>
              <a:t>We also looked at the statistics </a:t>
            </a:r>
            <a:r>
              <a:rPr lang="en-GB" sz="1800" dirty="0">
                <a:solidFill>
                  <a:schemeClr val="tx1"/>
                </a:solidFill>
                <a:cs typeface="Calibri" panose="020F0502020204030204" pitchFamily="34" charset="0"/>
              </a:rPr>
              <a:t>the UK has one of the highest rates of childhood obesity in Europe. In 2018, around one in 10 children aged four to five were classified as obese, and around one in five children aged 10 to 11 were.</a:t>
            </a:r>
          </a:p>
          <a:p>
            <a:r>
              <a:rPr lang="en-US" sz="1800" dirty="0">
                <a:solidFill>
                  <a:schemeClr val="tx1"/>
                </a:solidFill>
                <a:cs typeface="Calibri" panose="020F0502020204030204" pitchFamily="34" charset="0"/>
              </a:rPr>
              <a:t>Childhood obesity and excess weight are significant health issues for children and their families. There can be serious implications for a child’s physical and mental health, which can continue into adulthood. The number of children with an unhealthy and potentially dangerous weight is a national public health concern</a:t>
            </a:r>
            <a:r>
              <a:rPr lang="en-US" sz="1800" dirty="0">
                <a:cs typeface="Calibri" panose="020F0502020204030204" pitchFamily="34" charset="0"/>
              </a:rPr>
              <a:t>.</a:t>
            </a:r>
          </a:p>
          <a:p>
            <a:r>
              <a:rPr lang="en-US" sz="1800" dirty="0">
                <a:solidFill>
                  <a:schemeClr val="tx1"/>
                </a:solidFill>
                <a:cs typeface="Calibri" panose="020F0502020204030204" pitchFamily="34" charset="0"/>
              </a:rPr>
              <a:t>From this statistics we wanted to be advocates for healthy eating and change the mind set of parents and children in making better choices.</a:t>
            </a:r>
            <a:endParaRPr lang="en-GB" sz="1800" dirty="0">
              <a:solidFill>
                <a:schemeClr val="tx1"/>
              </a:solidFill>
              <a:cs typeface="Calibri" panose="020F0502020204030204" pitchFamily="34" charset="0"/>
            </a:endParaRPr>
          </a:p>
        </p:txBody>
      </p:sp>
    </p:spTree>
    <p:extLst>
      <p:ext uri="{BB962C8B-B14F-4D97-AF65-F5344CB8AC3E}">
        <p14:creationId xmlns:p14="http://schemas.microsoft.com/office/powerpoint/2010/main" val="237447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98" y="692696"/>
            <a:ext cx="8856984" cy="997455"/>
          </a:xfrm>
        </p:spPr>
        <p:txBody>
          <a:bodyPr/>
          <a:lstStyle/>
          <a:p>
            <a:pPr>
              <a:lnSpc>
                <a:spcPct val="100000"/>
              </a:lnSpc>
            </a:pPr>
            <a:r>
              <a:rPr lang="en-GB" sz="2500" b="1" dirty="0">
                <a:solidFill>
                  <a:schemeClr val="bg1">
                    <a:lumMod val="65000"/>
                  </a:schemeClr>
                </a:solidFill>
                <a:effectLst/>
                <a:latin typeface="+mj-lt"/>
              </a:rPr>
              <a:t>Action plan; The difference we wanted to make and how we did it.</a:t>
            </a:r>
            <a:endParaRPr lang="en-GB" sz="1800" dirty="0">
              <a:solidFill>
                <a:schemeClr val="tx1"/>
              </a:solidFill>
              <a:latin typeface="+mj-lt"/>
            </a:endParaRPr>
          </a:p>
        </p:txBody>
      </p:sp>
      <p:sp>
        <p:nvSpPr>
          <p:cNvPr id="3" name="Content Placeholder 2"/>
          <p:cNvSpPr>
            <a:spLocks noGrp="1"/>
          </p:cNvSpPr>
          <p:nvPr>
            <p:ph idx="1"/>
          </p:nvPr>
        </p:nvSpPr>
        <p:spPr>
          <a:xfrm>
            <a:off x="525556" y="1690151"/>
            <a:ext cx="8229600" cy="4176464"/>
          </a:xfrm>
        </p:spPr>
        <p:txBody>
          <a:bodyPr>
            <a:noAutofit/>
          </a:bodyPr>
          <a:lstStyle/>
          <a:p>
            <a:pPr marL="0" indent="0">
              <a:buNone/>
            </a:pPr>
            <a:r>
              <a:rPr lang="en-US" sz="1700" dirty="0">
                <a:solidFill>
                  <a:schemeClr val="tx1"/>
                </a:solidFill>
                <a:cs typeface="Calibri" panose="020F0502020204030204" pitchFamily="34" charset="0"/>
              </a:rPr>
              <a:t>To actively promote healthy eating we decided to:</a:t>
            </a:r>
          </a:p>
          <a:p>
            <a:pPr marL="0" indent="0">
              <a:buNone/>
            </a:pPr>
            <a:endParaRPr lang="en-US" sz="1700" dirty="0">
              <a:solidFill>
                <a:schemeClr val="tx1"/>
              </a:solidFill>
              <a:cs typeface="Calibri" panose="020F0502020204030204" pitchFamily="34" charset="0"/>
            </a:endParaRPr>
          </a:p>
          <a:p>
            <a:r>
              <a:rPr lang="en-US" sz="1700" dirty="0">
                <a:solidFill>
                  <a:schemeClr val="tx1"/>
                </a:solidFill>
                <a:cs typeface="Calibri" panose="020F0502020204030204" pitchFamily="34" charset="0"/>
              </a:rPr>
              <a:t>Implement a cooking station in our pre school room where the children are able to do healthy cooking each week with their key person, this helps discussion around the ingredients and where they come from. The chef would do weekly healthy cooking with the children, he would go and take the children to the fishmongers and then they would all discuss and cut the fish together.</a:t>
            </a:r>
          </a:p>
          <a:p>
            <a:r>
              <a:rPr lang="en-US" sz="1700" dirty="0">
                <a:solidFill>
                  <a:schemeClr val="tx1"/>
                </a:solidFill>
                <a:cs typeface="Calibri" panose="020F0502020204030204" pitchFamily="34" charset="0"/>
              </a:rPr>
              <a:t>We implemented Hydro veg so children could watch and document the growth of the herbs and plants and would help the chef pick them for ingredients, this then helps understanding of planting and life cycles. We spoke about eating 5 fruit or vegetables each day, which led to discussions about our favourite fruit and vegetables, this then linked to the story Handas surprise.</a:t>
            </a:r>
          </a:p>
          <a:p>
            <a:r>
              <a:rPr lang="en-US" sz="1700" dirty="0">
                <a:solidFill>
                  <a:schemeClr val="tx1"/>
                </a:solidFill>
                <a:cs typeface="Calibri" panose="020F0502020204030204" pitchFamily="34" charset="0"/>
              </a:rPr>
              <a:t>We also spoke about healthy and unhealthy foods, where we set an activity for children to look at and discuss if they thought the foods were healthy or unhealthy. We decided to send a recipe home of Spaghetti Bolognaise that the children could make at home.</a:t>
            </a:r>
          </a:p>
        </p:txBody>
      </p:sp>
      <p:sp>
        <p:nvSpPr>
          <p:cNvPr id="4" name="Slide Number Placeholder 3"/>
          <p:cNvSpPr>
            <a:spLocks noGrp="1"/>
          </p:cNvSpPr>
          <p:nvPr>
            <p:ph type="sldNum" sz="quarter" idx="12"/>
          </p:nvPr>
        </p:nvSpPr>
        <p:spPr/>
        <p:txBody>
          <a:bodyPr/>
          <a:lstStyle/>
          <a:p>
            <a:fld id="{80E689B2-53F7-4CF7-8AB1-392482ACBAA6}" type="slidenum">
              <a:rPr lang="en-GB" smtClean="0"/>
              <a:pPr/>
              <a:t>4</a:t>
            </a:fld>
            <a:endParaRPr lang="en-GB" dirty="0"/>
          </a:p>
        </p:txBody>
      </p:sp>
      <p:sp>
        <p:nvSpPr>
          <p:cNvPr id="5" name="Content Placeholder 2"/>
          <p:cNvSpPr txBox="1">
            <a:spLocks/>
          </p:cNvSpPr>
          <p:nvPr/>
        </p:nvSpPr>
        <p:spPr>
          <a:xfrm>
            <a:off x="539552" y="2276872"/>
            <a:ext cx="8229600" cy="3922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GB" sz="1700" i="1" dirty="0">
              <a:latin typeface="Calibri" panose="020F0502020204030204" pitchFamily="34" charset="0"/>
            </a:endParaRPr>
          </a:p>
        </p:txBody>
      </p:sp>
      <p:sp>
        <p:nvSpPr>
          <p:cNvPr id="6" name="Content Placeholder 2"/>
          <p:cNvSpPr txBox="1">
            <a:spLocks/>
          </p:cNvSpPr>
          <p:nvPr/>
        </p:nvSpPr>
        <p:spPr>
          <a:xfrm>
            <a:off x="542360" y="2276872"/>
            <a:ext cx="8229600" cy="3922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GB" sz="1700" i="1" dirty="0">
              <a:latin typeface="Calibri" panose="020F0502020204030204" pitchFamily="34" charset="0"/>
            </a:endParaRPr>
          </a:p>
        </p:txBody>
      </p:sp>
    </p:spTree>
    <p:extLst>
      <p:ext uri="{BB962C8B-B14F-4D97-AF65-F5344CB8AC3E}">
        <p14:creationId xmlns:p14="http://schemas.microsoft.com/office/powerpoint/2010/main" val="3726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23528"/>
          </a:xfrm>
        </p:spPr>
        <p:txBody>
          <a:bodyPr/>
          <a:lstStyle/>
          <a:p>
            <a:pPr>
              <a:lnSpc>
                <a:spcPct val="100000"/>
              </a:lnSpc>
            </a:pPr>
            <a:r>
              <a:rPr lang="en-US" sz="2500" b="1" dirty="0">
                <a:solidFill>
                  <a:schemeClr val="bg1">
                    <a:lumMod val="65000"/>
                  </a:schemeClr>
                </a:solidFill>
                <a:effectLst/>
                <a:latin typeface="+mj-lt"/>
                <a:cs typeface="Calibri"/>
              </a:rPr>
              <a:t>T</a:t>
            </a:r>
            <a:r>
              <a:rPr lang="en-GB" sz="2500" b="1" dirty="0">
                <a:solidFill>
                  <a:schemeClr val="bg1">
                    <a:lumMod val="65000"/>
                  </a:schemeClr>
                </a:solidFill>
                <a:effectLst/>
                <a:latin typeface="+mj-lt"/>
                <a:cs typeface="Calibri"/>
              </a:rPr>
              <a:t>o achieve this we:</a:t>
            </a:r>
            <a:endParaRPr lang="en-GB" sz="1800" dirty="0">
              <a:solidFill>
                <a:schemeClr val="tx1"/>
              </a:solidFill>
              <a:latin typeface="+mj-lt"/>
            </a:endParaRPr>
          </a:p>
        </p:txBody>
      </p:sp>
      <p:sp>
        <p:nvSpPr>
          <p:cNvPr id="3" name="Content Placeholder 2"/>
          <p:cNvSpPr>
            <a:spLocks noGrp="1"/>
          </p:cNvSpPr>
          <p:nvPr>
            <p:ph idx="1"/>
          </p:nvPr>
        </p:nvSpPr>
        <p:spPr>
          <a:xfrm>
            <a:off x="395536" y="1772816"/>
            <a:ext cx="8229600" cy="4713387"/>
          </a:xfrm>
        </p:spPr>
        <p:txBody>
          <a:bodyPr>
            <a:normAutofit fontScale="47500" lnSpcReduction="20000"/>
          </a:bodyPr>
          <a:lstStyle/>
          <a:p>
            <a:endParaRPr lang="en-GB" sz="1700" i="1" dirty="0">
              <a:latin typeface="Calibri" panose="020F0502020204030204" pitchFamily="34" charset="0"/>
            </a:endParaRPr>
          </a:p>
          <a:p>
            <a:r>
              <a:rPr lang="en-GB" sz="2000" dirty="0">
                <a:solidFill>
                  <a:schemeClr val="tx1"/>
                </a:solidFill>
              </a:rPr>
              <a:t>Put a healthy recipe of the week on our website for the parents to try at home, this was spaghetti bolognaise where the spaghetti was replaced with wholemeal spaghetti and they added in carrot and courgette to make it healthy and contribute to one of their 5 a day.</a:t>
            </a:r>
          </a:p>
          <a:p>
            <a:endParaRPr lang="en-GB" sz="2000" dirty="0">
              <a:solidFill>
                <a:schemeClr val="tx1"/>
              </a:solidFill>
            </a:endParaRPr>
          </a:p>
          <a:p>
            <a:pPr marL="0" indent="0">
              <a:buNone/>
            </a:pPr>
            <a:r>
              <a:rPr lang="en-GB" sz="2000" u="sng" dirty="0">
                <a:solidFill>
                  <a:schemeClr val="tx1"/>
                </a:solidFill>
              </a:rPr>
              <a:t>Recipe below:</a:t>
            </a:r>
          </a:p>
          <a:p>
            <a:endParaRPr lang="en-GB" sz="2000" dirty="0">
              <a:solidFill>
                <a:schemeClr val="tx1"/>
              </a:solidFill>
            </a:endParaRPr>
          </a:p>
          <a:p>
            <a:pPr marL="0" indent="0">
              <a:buNone/>
            </a:pPr>
            <a:r>
              <a:rPr lang="en-US" sz="2000" dirty="0">
                <a:solidFill>
                  <a:schemeClr val="tx1"/>
                </a:solidFill>
              </a:rPr>
              <a:t>1 tbsp sunflower oil</a:t>
            </a:r>
            <a:br>
              <a:rPr lang="en-US" sz="2000" dirty="0">
                <a:solidFill>
                  <a:schemeClr val="tx1"/>
                </a:solidFill>
              </a:rPr>
            </a:br>
            <a:r>
              <a:rPr lang="en-US" sz="2000" dirty="0">
                <a:solidFill>
                  <a:schemeClr val="tx1"/>
                </a:solidFill>
              </a:rPr>
              <a:t>1 small onion, chopped</a:t>
            </a:r>
            <a:br>
              <a:rPr lang="en-US" sz="2000" dirty="0">
                <a:solidFill>
                  <a:schemeClr val="tx1"/>
                </a:solidFill>
              </a:rPr>
            </a:br>
            <a:r>
              <a:rPr lang="en-US" sz="2000" dirty="0">
                <a:solidFill>
                  <a:schemeClr val="tx1"/>
                </a:solidFill>
              </a:rPr>
              <a:t>½ celery stalk, chopped</a:t>
            </a:r>
            <a:br>
              <a:rPr lang="en-US" sz="2000" dirty="0">
                <a:solidFill>
                  <a:schemeClr val="tx1"/>
                </a:solidFill>
              </a:rPr>
            </a:br>
            <a:r>
              <a:rPr lang="en-US" sz="2000" dirty="0">
                <a:solidFill>
                  <a:schemeClr val="tx1"/>
                </a:solidFill>
              </a:rPr>
              <a:t>1 medium carrot, grated</a:t>
            </a:r>
          </a:p>
          <a:p>
            <a:pPr marL="0" indent="0">
              <a:buNone/>
            </a:pPr>
            <a:r>
              <a:rPr lang="en-US" sz="2000" dirty="0">
                <a:solidFill>
                  <a:schemeClr val="tx1"/>
                </a:solidFill>
              </a:rPr>
              <a:t>½ Courgette sliced in half</a:t>
            </a:r>
            <a:br>
              <a:rPr lang="en-US" sz="2000" dirty="0">
                <a:solidFill>
                  <a:schemeClr val="tx1"/>
                </a:solidFill>
              </a:rPr>
            </a:br>
            <a:r>
              <a:rPr lang="en-US" sz="2000" dirty="0">
                <a:solidFill>
                  <a:schemeClr val="tx1"/>
                </a:solidFill>
              </a:rPr>
              <a:t>1 clove garlic, crushed</a:t>
            </a:r>
            <a:br>
              <a:rPr lang="en-US" sz="2000" dirty="0">
                <a:solidFill>
                  <a:schemeClr val="tx1"/>
                </a:solidFill>
              </a:rPr>
            </a:br>
            <a:r>
              <a:rPr lang="en-US" sz="2000" dirty="0">
                <a:solidFill>
                  <a:schemeClr val="tx1"/>
                </a:solidFill>
              </a:rPr>
              <a:t>125g lean minced beef</a:t>
            </a:r>
            <a:br>
              <a:rPr lang="en-US" sz="2000" dirty="0">
                <a:solidFill>
                  <a:schemeClr val="tx1"/>
                </a:solidFill>
              </a:rPr>
            </a:br>
            <a:r>
              <a:rPr lang="en-US" sz="2000" dirty="0">
                <a:solidFill>
                  <a:schemeClr val="tx1"/>
                </a:solidFill>
              </a:rPr>
              <a:t>200g tinned tomatoes</a:t>
            </a:r>
            <a:br>
              <a:rPr lang="en-US" sz="2000" dirty="0">
                <a:solidFill>
                  <a:schemeClr val="tx1"/>
                </a:solidFill>
              </a:rPr>
            </a:br>
            <a:r>
              <a:rPr lang="en-US" sz="2000" dirty="0">
                <a:solidFill>
                  <a:schemeClr val="tx1"/>
                </a:solidFill>
              </a:rPr>
              <a:t>1 tsp tomato puree</a:t>
            </a:r>
            <a:br>
              <a:rPr lang="en-US" sz="2000" dirty="0">
                <a:solidFill>
                  <a:schemeClr val="tx1"/>
                </a:solidFill>
              </a:rPr>
            </a:br>
            <a:r>
              <a:rPr lang="en-US" sz="2000" dirty="0">
                <a:solidFill>
                  <a:schemeClr val="tx1"/>
                </a:solidFill>
              </a:rPr>
              <a:t>A few drops Worcestershire sauce</a:t>
            </a:r>
            <a:br>
              <a:rPr lang="en-US" sz="2000" dirty="0">
                <a:solidFill>
                  <a:schemeClr val="tx1"/>
                </a:solidFill>
              </a:rPr>
            </a:br>
            <a:r>
              <a:rPr lang="en-US" sz="2000" dirty="0">
                <a:solidFill>
                  <a:schemeClr val="tx1"/>
                </a:solidFill>
              </a:rPr>
              <a:t>¼ tsp fresh thyme leaves</a:t>
            </a:r>
            <a:br>
              <a:rPr lang="en-US" sz="2000" dirty="0">
                <a:solidFill>
                  <a:schemeClr val="tx1"/>
                </a:solidFill>
              </a:rPr>
            </a:br>
            <a:r>
              <a:rPr lang="en-US" sz="2000" dirty="0">
                <a:solidFill>
                  <a:schemeClr val="tx1"/>
                </a:solidFill>
              </a:rPr>
              <a:t>200 ml unsalted or weak beef stock</a:t>
            </a:r>
            <a:br>
              <a:rPr lang="en-US" sz="2000" dirty="0">
                <a:solidFill>
                  <a:schemeClr val="tx1"/>
                </a:solidFill>
              </a:rPr>
            </a:br>
            <a:r>
              <a:rPr lang="en-US" sz="2000" dirty="0">
                <a:solidFill>
                  <a:schemeClr val="tx1"/>
                </a:solidFill>
              </a:rPr>
              <a:t>75g Wholemeal  spaghetti</a:t>
            </a:r>
          </a:p>
          <a:p>
            <a:pPr marL="0" indent="0">
              <a:buNone/>
            </a:pPr>
            <a:r>
              <a:rPr lang="en-US" sz="2000" dirty="0">
                <a:solidFill>
                  <a:schemeClr val="tx1"/>
                </a:solidFill>
              </a:rPr>
              <a:t>Method </a:t>
            </a:r>
          </a:p>
          <a:p>
            <a:pPr>
              <a:buFont typeface="+mj-lt"/>
              <a:buAutoNum type="arabicPeriod"/>
            </a:pPr>
            <a:r>
              <a:rPr lang="en-US" sz="2000" dirty="0">
                <a:solidFill>
                  <a:schemeClr val="tx1"/>
                </a:solidFill>
              </a:rPr>
              <a:t>Heat the oil in a saucepan . Add the onion, celery , carrot and garlic and sauté for 5 minutes.</a:t>
            </a:r>
          </a:p>
          <a:p>
            <a:pPr>
              <a:buFont typeface="+mj-lt"/>
              <a:buAutoNum type="arabicPeriod"/>
            </a:pPr>
            <a:r>
              <a:rPr lang="en-US" sz="2000" dirty="0">
                <a:solidFill>
                  <a:schemeClr val="tx1"/>
                </a:solidFill>
              </a:rPr>
              <a:t>Add the minced meat and saute until  browned, stirring occasionally.</a:t>
            </a:r>
          </a:p>
          <a:p>
            <a:pPr>
              <a:buFont typeface="+mj-lt"/>
              <a:buAutoNum type="arabicPeriod"/>
            </a:pPr>
            <a:r>
              <a:rPr lang="en-US" sz="2000" dirty="0">
                <a:solidFill>
                  <a:schemeClr val="tx1"/>
                </a:solidFill>
              </a:rPr>
              <a:t>Stir in the tomatoes , tomato puree, Worcestershire sauce , thyme and beef stock. Bring up to the boil then reduce the heat and cover and simmer for 15 minutes.</a:t>
            </a:r>
          </a:p>
          <a:p>
            <a:pPr>
              <a:buFont typeface="+mj-lt"/>
              <a:buAutoNum type="arabicPeriod"/>
            </a:pPr>
            <a:r>
              <a:rPr lang="en-US" sz="2000" dirty="0">
                <a:solidFill>
                  <a:schemeClr val="tx1"/>
                </a:solidFill>
              </a:rPr>
              <a:t>Meanwhile, cook the pasta . Blend the sauce if you wish or leave a little chunky and mix with the spaghetti</a:t>
            </a:r>
          </a:p>
          <a:p>
            <a:endParaRPr lang="en-GB" sz="2000" dirty="0">
              <a:solidFill>
                <a:srgbClr val="FF0000"/>
              </a:solidFill>
            </a:endParaRPr>
          </a:p>
          <a:p>
            <a:r>
              <a:rPr lang="en-GB" sz="2000" dirty="0">
                <a:solidFill>
                  <a:schemeClr val="tx1"/>
                </a:solidFill>
              </a:rPr>
              <a:t>When we did cooking with the children we also sent home the recipe, through this process there was lots of discussion around where the food came from, one of the specific questions being did it grow overground or underground. This is a great way to expose different foods to children which helps to reduce picky eating. </a:t>
            </a:r>
          </a:p>
          <a:p>
            <a:r>
              <a:rPr lang="en-GB" sz="2000" dirty="0">
                <a:solidFill>
                  <a:schemeClr val="tx1"/>
                </a:solidFill>
              </a:rPr>
              <a:t>We completed our food for life Silver  award with Creed our food supplier, which talks about traceability and sustainability for our food. </a:t>
            </a:r>
          </a:p>
          <a:p>
            <a:endParaRPr lang="en-GB" sz="1700" i="1"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80E689B2-53F7-4CF7-8AB1-392482ACBAA6}" type="slidenum">
              <a:rPr lang="en-GB" smtClean="0"/>
              <a:pPr/>
              <a:t>5</a:t>
            </a:fld>
            <a:endParaRPr lang="en-GB" dirty="0"/>
          </a:p>
        </p:txBody>
      </p:sp>
      <p:pic>
        <p:nvPicPr>
          <p:cNvPr id="5" name="Picture 4">
            <a:extLst>
              <a:ext uri="{FF2B5EF4-FFF2-40B4-BE49-F238E27FC236}">
                <a16:creationId xmlns:a16="http://schemas.microsoft.com/office/drawing/2014/main" id="{DE91E194-68DA-46B7-89BE-582D0BCB3BA2}"/>
              </a:ext>
            </a:extLst>
          </p:cNvPr>
          <p:cNvPicPr>
            <a:picLocks noChangeAspect="1"/>
          </p:cNvPicPr>
          <p:nvPr/>
        </p:nvPicPr>
        <p:blipFill>
          <a:blip r:embed="rId2"/>
          <a:stretch>
            <a:fillRect/>
          </a:stretch>
        </p:blipFill>
        <p:spPr>
          <a:xfrm>
            <a:off x="7524328" y="261320"/>
            <a:ext cx="1323816" cy="1765088"/>
          </a:xfrm>
          <a:prstGeom prst="rect">
            <a:avLst/>
          </a:prstGeom>
        </p:spPr>
      </p:pic>
      <p:pic>
        <p:nvPicPr>
          <p:cNvPr id="6" name="Picture 5">
            <a:extLst>
              <a:ext uri="{FF2B5EF4-FFF2-40B4-BE49-F238E27FC236}">
                <a16:creationId xmlns:a16="http://schemas.microsoft.com/office/drawing/2014/main" id="{063A6E94-D4C1-4AEF-8518-EAFD725AAA28}"/>
              </a:ext>
            </a:extLst>
          </p:cNvPr>
          <p:cNvPicPr>
            <a:picLocks noChangeAspect="1"/>
          </p:cNvPicPr>
          <p:nvPr/>
        </p:nvPicPr>
        <p:blipFill>
          <a:blip r:embed="rId3"/>
          <a:stretch>
            <a:fillRect/>
          </a:stretch>
        </p:blipFill>
        <p:spPr>
          <a:xfrm>
            <a:off x="395536" y="370540"/>
            <a:ext cx="2178377" cy="1546648"/>
          </a:xfrm>
          <a:prstGeom prst="rect">
            <a:avLst/>
          </a:prstGeom>
        </p:spPr>
      </p:pic>
    </p:spTree>
    <p:extLst>
      <p:ext uri="{BB962C8B-B14F-4D97-AF65-F5344CB8AC3E}">
        <p14:creationId xmlns:p14="http://schemas.microsoft.com/office/powerpoint/2010/main" val="257388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6811-1CC0-4A0E-9D26-1C4F8E94662E}"/>
              </a:ext>
            </a:extLst>
          </p:cNvPr>
          <p:cNvSpPr>
            <a:spLocks noGrp="1"/>
          </p:cNvSpPr>
          <p:nvPr>
            <p:ph type="title"/>
          </p:nvPr>
        </p:nvSpPr>
        <p:spPr/>
        <p:txBody>
          <a:bodyPr/>
          <a:lstStyle/>
          <a:p>
            <a:r>
              <a:rPr lang="en-US" sz="2500" b="1" dirty="0">
                <a:solidFill>
                  <a:schemeClr val="bg1">
                    <a:lumMod val="65000"/>
                  </a:schemeClr>
                </a:solidFill>
                <a:effectLst/>
                <a:latin typeface="+mj-lt"/>
                <a:cs typeface="Calibri"/>
              </a:rPr>
              <a:t>Impact: The difference we made </a:t>
            </a:r>
            <a:endParaRPr lang="en-GB" sz="2500" dirty="0">
              <a:latin typeface="+mj-lt"/>
            </a:endParaRPr>
          </a:p>
        </p:txBody>
      </p:sp>
      <p:sp>
        <p:nvSpPr>
          <p:cNvPr id="3" name="Content Placeholder 2">
            <a:extLst>
              <a:ext uri="{FF2B5EF4-FFF2-40B4-BE49-F238E27FC236}">
                <a16:creationId xmlns:a16="http://schemas.microsoft.com/office/drawing/2014/main" id="{523CB8AE-387A-4FEB-9B3E-9CC540F37263}"/>
              </a:ext>
            </a:extLst>
          </p:cNvPr>
          <p:cNvSpPr>
            <a:spLocks noGrp="1"/>
          </p:cNvSpPr>
          <p:nvPr>
            <p:ph idx="1"/>
          </p:nvPr>
        </p:nvSpPr>
        <p:spPr/>
        <p:txBody>
          <a:bodyPr>
            <a:normAutofit/>
          </a:bodyPr>
          <a:lstStyle/>
          <a:p>
            <a:r>
              <a:rPr lang="en-US" sz="1700" dirty="0">
                <a:solidFill>
                  <a:schemeClr val="tx1"/>
                </a:solidFill>
                <a:cs typeface="Calibri" panose="020F0502020204030204" pitchFamily="34" charset="0"/>
              </a:rPr>
              <a:t>Children were coming into nursery telling us what they had made at home, and were beginning to talk about the different food groups.</a:t>
            </a:r>
          </a:p>
          <a:p>
            <a:r>
              <a:rPr lang="en-US" sz="1700" dirty="0">
                <a:solidFill>
                  <a:schemeClr val="tx1"/>
                </a:solidFill>
                <a:cs typeface="Calibri" panose="020F0502020204030204" pitchFamily="34" charset="0"/>
              </a:rPr>
              <a:t>The children and parents made better choices at home and in the supermarket, but swapping unhealthy foods for more healthier foods, a parent commented that a child chose Radishes over sweets.</a:t>
            </a:r>
          </a:p>
          <a:p>
            <a:r>
              <a:rPr lang="en-US" sz="1700" dirty="0">
                <a:solidFill>
                  <a:schemeClr val="tx1"/>
                </a:solidFill>
                <a:cs typeface="Calibri" panose="020F0502020204030204" pitchFamily="34" charset="0"/>
              </a:rPr>
              <a:t>The children had input into the Autumn menu by telling the chef the foods they liked and disliked, they spoke about Carrot and Courgetti and some children said they have it curly at home, one of the children also asked about adding radishes to the menu.</a:t>
            </a:r>
          </a:p>
          <a:p>
            <a:r>
              <a:rPr lang="en-US" sz="1700" dirty="0">
                <a:solidFill>
                  <a:schemeClr val="tx1"/>
                </a:solidFill>
                <a:cs typeface="Calibri" panose="020F0502020204030204" pitchFamily="34" charset="0"/>
              </a:rPr>
              <a:t>The parents have also commented that at home and when going out to dinner, the children are keen to try new foods.</a:t>
            </a:r>
          </a:p>
        </p:txBody>
      </p:sp>
      <p:sp>
        <p:nvSpPr>
          <p:cNvPr id="4" name="Slide Number Placeholder 3">
            <a:extLst>
              <a:ext uri="{FF2B5EF4-FFF2-40B4-BE49-F238E27FC236}">
                <a16:creationId xmlns:a16="http://schemas.microsoft.com/office/drawing/2014/main" id="{3DC84446-25AB-4B6C-89CA-DFB995FE6B61}"/>
              </a:ext>
            </a:extLst>
          </p:cNvPr>
          <p:cNvSpPr>
            <a:spLocks noGrp="1"/>
          </p:cNvSpPr>
          <p:nvPr>
            <p:ph type="sldNum" sz="quarter" idx="12"/>
          </p:nvPr>
        </p:nvSpPr>
        <p:spPr/>
        <p:txBody>
          <a:bodyPr/>
          <a:lstStyle/>
          <a:p>
            <a:fld id="{80E689B2-53F7-4CF7-8AB1-392482ACBAA6}" type="slidenum">
              <a:rPr lang="en-GB" smtClean="0"/>
              <a:pPr/>
              <a:t>6</a:t>
            </a:fld>
            <a:endParaRPr lang="en-GB" dirty="0"/>
          </a:p>
        </p:txBody>
      </p:sp>
    </p:spTree>
    <p:extLst>
      <p:ext uri="{BB962C8B-B14F-4D97-AF65-F5344CB8AC3E}">
        <p14:creationId xmlns:p14="http://schemas.microsoft.com/office/powerpoint/2010/main" val="73420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619472"/>
          </a:xfrm>
        </p:spPr>
        <p:txBody>
          <a:bodyPr/>
          <a:lstStyle/>
          <a:p>
            <a:r>
              <a:rPr lang="en-US" sz="2500" b="1" dirty="0">
                <a:solidFill>
                  <a:schemeClr val="bg1">
                    <a:lumMod val="65000"/>
                  </a:schemeClr>
                </a:solidFill>
                <a:effectLst/>
                <a:latin typeface="+mj-lt"/>
              </a:rPr>
              <a:t>O</a:t>
            </a:r>
            <a:r>
              <a:rPr lang="en-GB" sz="2500" b="1" dirty="0">
                <a:solidFill>
                  <a:schemeClr val="bg1">
                    <a:lumMod val="65000"/>
                  </a:schemeClr>
                </a:solidFill>
                <a:effectLst/>
                <a:latin typeface="+mj-lt"/>
              </a:rPr>
              <a:t>ur next steps</a:t>
            </a:r>
            <a:endParaRPr lang="en-GB" sz="2500" dirty="0">
              <a:solidFill>
                <a:schemeClr val="bg1">
                  <a:lumMod val="65000"/>
                </a:schemeClr>
              </a:solidFill>
              <a:latin typeface="+mj-lt"/>
            </a:endParaRPr>
          </a:p>
        </p:txBody>
      </p:sp>
      <p:sp>
        <p:nvSpPr>
          <p:cNvPr id="3" name="Content Placeholder 2"/>
          <p:cNvSpPr>
            <a:spLocks noGrp="1"/>
          </p:cNvSpPr>
          <p:nvPr>
            <p:ph idx="1"/>
          </p:nvPr>
        </p:nvSpPr>
        <p:spPr>
          <a:xfrm>
            <a:off x="457200" y="1277379"/>
            <a:ext cx="8229600" cy="4641379"/>
          </a:xfrm>
        </p:spPr>
        <p:txBody>
          <a:bodyPr>
            <a:normAutofit/>
          </a:bodyPr>
          <a:lstStyle/>
          <a:p>
            <a:r>
              <a:rPr lang="en-US" sz="1700" i="1" dirty="0">
                <a:solidFill>
                  <a:schemeClr val="tx1"/>
                </a:solidFill>
              </a:rPr>
              <a:t>We have been reflecting on further ways to develop our practice as Healthy Early years setting and we are going to continuously promote healthy eating by putting a recipe on our website each month, for parents to cook at home with their children.</a:t>
            </a:r>
          </a:p>
          <a:p>
            <a:r>
              <a:rPr lang="en-US" sz="1700" i="1" dirty="0">
                <a:solidFill>
                  <a:schemeClr val="tx1"/>
                </a:solidFill>
              </a:rPr>
              <a:t>We have maintained and promoted healthy eating with the children but also educated the parents, on better choices and healthy food swops.</a:t>
            </a:r>
          </a:p>
          <a:p>
            <a:r>
              <a:rPr lang="en-US" sz="1700" i="1" dirty="0">
                <a:solidFill>
                  <a:schemeClr val="tx1"/>
                </a:solidFill>
              </a:rPr>
              <a:t>We will carry out a monthly cooking session with parents, where they can come into the nursery and cook with the Chef on a recipe that is on the menu.</a:t>
            </a:r>
          </a:p>
          <a:p>
            <a:r>
              <a:rPr lang="en-GB" sz="1700" i="1" dirty="0">
                <a:solidFill>
                  <a:schemeClr val="tx1"/>
                </a:solidFill>
              </a:rPr>
              <a:t>We would like to next focus on the importance of oral hygiene and the benefits of exercise as this also has a strong link with healthy eating.</a:t>
            </a:r>
            <a:endParaRPr lang="en-US" sz="1700" i="1" dirty="0">
              <a:solidFill>
                <a:schemeClr val="tx1"/>
              </a:solidFill>
            </a:endParaRPr>
          </a:p>
        </p:txBody>
      </p:sp>
      <p:sp>
        <p:nvSpPr>
          <p:cNvPr id="4" name="Slide Number Placeholder 3"/>
          <p:cNvSpPr>
            <a:spLocks noGrp="1"/>
          </p:cNvSpPr>
          <p:nvPr>
            <p:ph type="sldNum" sz="quarter" idx="12"/>
          </p:nvPr>
        </p:nvSpPr>
        <p:spPr/>
        <p:txBody>
          <a:bodyPr/>
          <a:lstStyle/>
          <a:p>
            <a:fld id="{80E689B2-53F7-4CF7-8AB1-392482ACBAA6}" type="slidenum">
              <a:rPr lang="en-GB" smtClean="0"/>
              <a:pPr/>
              <a:t>7</a:t>
            </a:fld>
            <a:endParaRPr lang="en-GB" dirty="0"/>
          </a:p>
        </p:txBody>
      </p:sp>
    </p:spTree>
    <p:extLst>
      <p:ext uri="{BB962C8B-B14F-4D97-AF65-F5344CB8AC3E}">
        <p14:creationId xmlns:p14="http://schemas.microsoft.com/office/powerpoint/2010/main" val="3506897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noFill/>
      </a:spPr>
      <a:bodyPr wrap="square" rtlCol="0">
        <a:spAutoFit/>
      </a:bodyPr>
      <a:lstStyle>
        <a:defPPr marL="285750" indent="-285750">
          <a:buFont typeface="Arial" panose="020B0604020202020204" pitchFamily="34" charset="0"/>
          <a:buChar char="•"/>
          <a:defRPr sz="1700" i="1" dirty="0">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2079</TotalTime>
  <Words>887</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Cambria</vt:lpstr>
      <vt:lpstr>Century Gothic</vt:lpstr>
      <vt:lpstr>Courier New</vt:lpstr>
      <vt:lpstr>Foundry Form Sans</vt:lpstr>
      <vt:lpstr>Palatino Linotype</vt:lpstr>
      <vt:lpstr>Executive</vt:lpstr>
      <vt:lpstr>PowerPoint Presentation</vt:lpstr>
      <vt:lpstr>Information about Northcote House  </vt:lpstr>
      <vt:lpstr>Starting points; the needs we identified</vt:lpstr>
      <vt:lpstr>Action plan; The difference we wanted to make and how we did it.</vt:lpstr>
      <vt:lpstr>To achieve this we:</vt:lpstr>
      <vt:lpstr>Impact: The difference we made </vt:lpstr>
      <vt:lpstr>Our next steps</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Welch, Verity</dc:creator>
  <cp:lastModifiedBy>Alex Godbold</cp:lastModifiedBy>
  <cp:revision>122</cp:revision>
  <cp:lastPrinted>2020-08-14T09:22:23Z</cp:lastPrinted>
  <dcterms:created xsi:type="dcterms:W3CDTF">2016-10-14T15:09:52Z</dcterms:created>
  <dcterms:modified xsi:type="dcterms:W3CDTF">2021-03-24T15:06:04Z</dcterms:modified>
</cp:coreProperties>
</file>